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7" r:id="rId3"/>
    <p:sldId id="258" r:id="rId4"/>
    <p:sldId id="259" r:id="rId5"/>
    <p:sldId id="260" r:id="rId6"/>
    <p:sldId id="261" r:id="rId7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9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809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B334C114-0D6A-4C6F-87A1-18DCA5ED1803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1ppt.com/ziliao/" TargetMode="External"/><Relationship Id="rId8" Type="http://schemas.openxmlformats.org/officeDocument/2006/relationships/hyperlink" Target="http://www.1ppt.com/powerpoint/" TargetMode="External"/><Relationship Id="rId7" Type="http://schemas.openxmlformats.org/officeDocument/2006/relationships/hyperlink" Target="http://www.1ppt.com/xiazai/" TargetMode="External"/><Relationship Id="rId6" Type="http://schemas.openxmlformats.org/officeDocument/2006/relationships/hyperlink" Target="http://www.1ppt.com/tubiao/" TargetMode="External"/><Relationship Id="rId5" Type="http://schemas.openxmlformats.org/officeDocument/2006/relationships/hyperlink" Target="http://www.1ppt.com/beijing/" TargetMode="External"/><Relationship Id="rId4" Type="http://schemas.openxmlformats.org/officeDocument/2006/relationships/hyperlink" Target="http://www.1ppt.com/sucai/" TargetMode="External"/><Relationship Id="rId3" Type="http://schemas.openxmlformats.org/officeDocument/2006/relationships/hyperlink" Target="http://www.1ppt.com/moban/" TargetMode="External"/><Relationship Id="rId24" Type="http://schemas.openxmlformats.org/officeDocument/2006/relationships/hyperlink" Target="http://www.1ppt.com/kejian/lishi/" TargetMode="External"/><Relationship Id="rId23" Type="http://schemas.openxmlformats.org/officeDocument/2006/relationships/hyperlink" Target="http://www.1ppt.com/kejian/dili/" TargetMode="External"/><Relationship Id="rId22" Type="http://schemas.openxmlformats.org/officeDocument/2006/relationships/hyperlink" Target="http://www.1ppt.com/kejian/shengwu/" TargetMode="External"/><Relationship Id="rId21" Type="http://schemas.openxmlformats.org/officeDocument/2006/relationships/hyperlink" Target="http://www.1ppt.com/kejian/huaxue/" TargetMode="External"/><Relationship Id="rId20" Type="http://schemas.openxmlformats.org/officeDocument/2006/relationships/hyperlink" Target="http://www.1ppt.com/kejian/wuli/" TargetMode="External"/><Relationship Id="rId2" Type="http://schemas.openxmlformats.org/officeDocument/2006/relationships/notesMaster" Target="../notesMasters/notesMaster1.xml"/><Relationship Id="rId19" Type="http://schemas.openxmlformats.org/officeDocument/2006/relationships/hyperlink" Target="http://www.1ppt.com/kejian/kexue/" TargetMode="External"/><Relationship Id="rId18" Type="http://schemas.openxmlformats.org/officeDocument/2006/relationships/hyperlink" Target="http://www.1ppt.com/kejian/meishu/" TargetMode="External"/><Relationship Id="rId17" Type="http://schemas.openxmlformats.org/officeDocument/2006/relationships/hyperlink" Target="http://www.1ppt.com/kejian/yingyu/" TargetMode="External"/><Relationship Id="rId16" Type="http://schemas.openxmlformats.org/officeDocument/2006/relationships/hyperlink" Target="http://www.1ppt.com/kejian/shuxue/" TargetMode="External"/><Relationship Id="rId15" Type="http://schemas.openxmlformats.org/officeDocument/2006/relationships/hyperlink" Target="http://www.1ppt.com/kejian/yuwen/" TargetMode="External"/><Relationship Id="rId14" Type="http://schemas.openxmlformats.org/officeDocument/2006/relationships/hyperlink" Target="http://www.1ppt.com/kejian/" TargetMode="External"/><Relationship Id="rId13" Type="http://schemas.openxmlformats.org/officeDocument/2006/relationships/hyperlink" Target="http://www.1ppt.cn/" TargetMode="External"/><Relationship Id="rId12" Type="http://schemas.openxmlformats.org/officeDocument/2006/relationships/hyperlink" Target="http://www.1ppt.com/jiaoan/" TargetMode="External"/><Relationship Id="rId11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fanwen/" TargetMode="External"/><Relationship Id="rId1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资料下载：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www.1ppt.com/ziliao/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范文下载：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www.1ppt.com/fanwen/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论坛：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www.1ppt.cn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endParaRPr lang="zh-CN" altLang="en-US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4C114-0D6A-4C6F-87A1-18DCA5ED1803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F4042BBE-7227-4FC2-844B-2D6274CDDEBA}" type="slidenum">
              <a:rPr lang="en-US" altLang="zh-CN"/>
            </a:fld>
            <a:endParaRPr lang="en-US" altLang="zh-CN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/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A960B-0DAA-4FEE-80B4-D0CFC9E19E0E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A02E6F-518A-4A69-8EC0-FB61821064CB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6B38C-5ED8-4C07-9F8B-6C199556F59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707C047-0AA5-4BF5-8403-54E024E4FA7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10322-9FF8-45C4-94D7-6B1F528425D6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E4B070-4A11-4B02-A9D3-83FACCE5C634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A705B-240A-48ED-B541-E8BCB648474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B28EF-D251-434F-BD98-4309575CEAB8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FCFB1B-DD21-43BB-A638-F9C0E061B984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DB06E-B44F-4FAB-88CE-D92A50913E8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5D50F-9C6F-4D39-94AD-CE8E57F6935F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ECD8F-7BC9-4C87-AD94-63563C631AA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55592473-BCD1-46E5-AEC3-55670528BDF0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1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1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1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.png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.xml"/><Relationship Id="rId4" Type="http://schemas.openxmlformats.org/officeDocument/2006/relationships/image" Target="../media/image2.png"/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8"/>
          <p:cNvSpPr>
            <a:spLocks noChangeArrowheads="1"/>
          </p:cNvSpPr>
          <p:nvPr/>
        </p:nvSpPr>
        <p:spPr bwMode="auto">
          <a:xfrm>
            <a:off x="0" y="1143000"/>
            <a:ext cx="91440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4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Times New Roman" panose="02020603050405020304" pitchFamily="18" charset="0"/>
              </a:rPr>
              <a:t>Unit 1  </a:t>
            </a:r>
            <a:endParaRPr lang="en-US" altLang="zh-CN" sz="48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华文行楷" pitchFamily="2" charset="-122"/>
              <a:cs typeface="Times New Roman" panose="02020603050405020304" pitchFamily="18" charset="0"/>
            </a:endParaRPr>
          </a:p>
          <a:p>
            <a:r>
              <a:rPr lang="en-US" altLang="zh-CN" sz="4400" b="1" spc="-15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Times New Roman" panose="02020603050405020304" pitchFamily="18" charset="0"/>
              </a:rPr>
              <a:t>How can we become good learners?</a:t>
            </a:r>
            <a:endParaRPr lang="en-US" altLang="zh-CN" sz="4400" b="1" spc="-15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华文行楷" pitchFamily="2" charset="-122"/>
              <a:cs typeface="Times New Roman" panose="02020603050405020304" pitchFamily="18" charset="0"/>
            </a:endParaRPr>
          </a:p>
          <a:p>
            <a:r>
              <a:rPr lang="en-US" altLang="zh-CN" sz="4000" b="1" spc="-15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Times New Roman" panose="02020603050405020304" pitchFamily="18" charset="0"/>
              </a:rPr>
              <a:t>Section A 1a—2b</a:t>
            </a:r>
            <a:endParaRPr lang="en-US" altLang="zh-CN" sz="4000" b="1" spc="-15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华文行楷" pitchFamily="2" charset="-122"/>
              <a:cs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598488" y="309562"/>
            <a:ext cx="25209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3000" b="1" dirty="0" err="1"/>
              <a:t>Pairwork</a:t>
            </a:r>
            <a:r>
              <a:rPr lang="en-US" altLang="zh-CN" sz="3000" b="1" dirty="0"/>
              <a:t> 2 </a:t>
            </a:r>
            <a:endParaRPr lang="en-US" altLang="zh-CN" sz="3000" b="1" dirty="0"/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468313" y="1052513"/>
            <a:ext cx="8280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3000" b="1" dirty="0"/>
              <a:t>Make conversations about how </a:t>
            </a:r>
            <a:r>
              <a:rPr lang="en-US" altLang="zh-CN" sz="3000" b="1" dirty="0">
                <a:solidFill>
                  <a:srgbClr val="FF0000"/>
                </a:solidFill>
              </a:rPr>
              <a:t>your classmates</a:t>
            </a:r>
            <a:r>
              <a:rPr lang="en-US" altLang="zh-CN" sz="3000" b="1" dirty="0"/>
              <a:t> study for a test.</a:t>
            </a:r>
            <a:endParaRPr lang="en-US" altLang="zh-CN" sz="3000" b="1" dirty="0"/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611188" y="2347913"/>
            <a:ext cx="7345362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3000" b="1" dirty="0"/>
              <a:t>A: How do you study for a test, …?</a:t>
            </a:r>
            <a:endParaRPr lang="en-US" altLang="zh-CN" sz="3000" b="1" dirty="0"/>
          </a:p>
          <a:p>
            <a:pPr algn="l">
              <a:spcBef>
                <a:spcPct val="50000"/>
              </a:spcBef>
            </a:pPr>
            <a:r>
              <a:rPr lang="en-US" altLang="zh-CN" sz="3000" b="1" dirty="0"/>
              <a:t>B: I study by…</a:t>
            </a:r>
            <a:endParaRPr lang="en-US" altLang="zh-CN" sz="3000" b="1" dirty="0"/>
          </a:p>
        </p:txBody>
      </p:sp>
      <p:sp>
        <p:nvSpPr>
          <p:cNvPr id="83973" name="AutoShape 5"/>
          <p:cNvSpPr>
            <a:spLocks noChangeArrowheads="1"/>
          </p:cNvSpPr>
          <p:nvPr/>
        </p:nvSpPr>
        <p:spPr bwMode="auto">
          <a:xfrm>
            <a:off x="179388" y="260350"/>
            <a:ext cx="2376487" cy="6477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CC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994" name="Group 2"/>
          <p:cNvGrpSpPr/>
          <p:nvPr/>
        </p:nvGrpSpPr>
        <p:grpSpPr bwMode="auto">
          <a:xfrm>
            <a:off x="971550" y="260350"/>
            <a:ext cx="6696075" cy="2857500"/>
            <a:chOff x="612" y="164"/>
            <a:chExt cx="4218" cy="1800"/>
          </a:xfrm>
        </p:grpSpPr>
        <p:sp>
          <p:nvSpPr>
            <p:cNvPr id="84995" name="Text Box 3"/>
            <p:cNvSpPr txBox="1">
              <a:spLocks noChangeArrowheads="1"/>
            </p:cNvSpPr>
            <p:nvPr/>
          </p:nvSpPr>
          <p:spPr bwMode="auto">
            <a:xfrm>
              <a:off x="2789" y="346"/>
              <a:ext cx="2041" cy="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3000" b="1"/>
                <a:t>textbook</a:t>
              </a:r>
              <a:endParaRPr lang="en-US" altLang="zh-CN" sz="3000" b="1"/>
            </a:p>
            <a:p>
              <a:pPr algn="l">
                <a:spcBef>
                  <a:spcPct val="50000"/>
                </a:spcBef>
              </a:pPr>
              <a:r>
                <a:rPr lang="en-US" altLang="zh-CN" sz="3000" b="1"/>
                <a:t>/</a:t>
              </a:r>
              <a:r>
                <a:rPr lang="en-US" altLang="zh-CN" sz="3000" b="1">
                  <a:sym typeface="Kingsoft Phonetic Plain" pitchFamily="2" charset="2"/>
                </a:rPr>
                <a:t></a:t>
              </a:r>
              <a:r>
                <a:rPr lang="en-US" altLang="zh-CN" sz="3000" b="1"/>
                <a:t>t</a:t>
              </a:r>
              <a:r>
                <a:rPr lang="en-US" altLang="zh-CN" sz="3000" b="1">
                  <a:solidFill>
                    <a:srgbClr val="FF0000"/>
                  </a:solidFill>
                </a:rPr>
                <a:t>e</a:t>
              </a:r>
              <a:r>
                <a:rPr lang="en-US" altLang="zh-CN" sz="3000" b="1"/>
                <a:t>kstb</a:t>
              </a:r>
              <a:r>
                <a:rPr lang="en-US" altLang="zh-CN" sz="3000" b="1">
                  <a:solidFill>
                    <a:srgbClr val="FF0000"/>
                  </a:solidFill>
                </a:rPr>
                <a:t>u</a:t>
              </a:r>
              <a:r>
                <a:rPr lang="en-US" altLang="zh-CN" sz="3000" b="1"/>
                <a:t>k/</a:t>
              </a:r>
              <a:endParaRPr lang="en-US" altLang="zh-CN" sz="3000" b="1"/>
            </a:p>
          </p:txBody>
        </p:sp>
        <p:pic>
          <p:nvPicPr>
            <p:cNvPr id="84996" name="Picture 4" descr="课本"/>
            <p:cNvPicPr>
              <a:picLocks noChangeAspect="1" noChangeArrowheads="1"/>
            </p:cNvPicPr>
            <p:nvPr/>
          </p:nvPicPr>
          <p:blipFill>
            <a:blip r:embed="rId1"/>
            <a:srcRect/>
            <a:stretch>
              <a:fillRect/>
            </a:stretch>
          </p:blipFill>
          <p:spPr bwMode="auto">
            <a:xfrm>
              <a:off x="612" y="164"/>
              <a:ext cx="1284" cy="1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4997" name="Group 5"/>
          <p:cNvGrpSpPr/>
          <p:nvPr/>
        </p:nvGrpSpPr>
        <p:grpSpPr bwMode="auto">
          <a:xfrm>
            <a:off x="3851275" y="1700213"/>
            <a:ext cx="5113338" cy="2027237"/>
            <a:chOff x="2426" y="1071"/>
            <a:chExt cx="3221" cy="1277"/>
          </a:xfrm>
        </p:grpSpPr>
        <p:sp>
          <p:nvSpPr>
            <p:cNvPr id="84998" name="Line 6"/>
            <p:cNvSpPr>
              <a:spLocks noChangeShapeType="1"/>
            </p:cNvSpPr>
            <p:nvPr/>
          </p:nvSpPr>
          <p:spPr bwMode="auto">
            <a:xfrm>
              <a:off x="3470" y="1071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4999" name="Text Box 7"/>
            <p:cNvSpPr txBox="1">
              <a:spLocks noChangeArrowheads="1"/>
            </p:cNvSpPr>
            <p:nvPr/>
          </p:nvSpPr>
          <p:spPr bwMode="auto">
            <a:xfrm>
              <a:off x="2426" y="1570"/>
              <a:ext cx="3221" cy="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3000" b="1"/>
                <a:t>pronunciation</a:t>
              </a:r>
              <a:endParaRPr lang="en-US" altLang="zh-CN" sz="3000" b="1"/>
            </a:p>
            <a:p>
              <a:pPr algn="l">
                <a:spcBef>
                  <a:spcPct val="50000"/>
                </a:spcBef>
              </a:pPr>
              <a:r>
                <a:rPr lang="en-US" altLang="zh-CN" sz="3000" b="1"/>
                <a:t>/pr</a:t>
              </a:r>
              <a:r>
                <a:rPr lang="en-US" altLang="zh-CN" sz="3000" b="1">
                  <a:solidFill>
                    <a:srgbClr val="FF0000"/>
                  </a:solidFill>
                  <a:sym typeface="Kingsoft Phonetic Plain" pitchFamily="2" charset="2"/>
                </a:rPr>
                <a:t></a:t>
              </a:r>
              <a:r>
                <a:rPr lang="en-US" altLang="zh-CN" sz="3000" b="1">
                  <a:sym typeface="Kingsoft Phonetic Plain" pitchFamily="2" charset="2"/>
                </a:rPr>
                <a:t></a:t>
              </a:r>
              <a:r>
                <a:rPr lang="en-US" altLang="zh-CN" sz="3000" b="1">
                  <a:solidFill>
                    <a:srgbClr val="FF0000"/>
                  </a:solidFill>
                  <a:sym typeface="Kingsoft Phonetic Plain" pitchFamily="2" charset="2"/>
                </a:rPr>
                <a:t></a:t>
              </a:r>
              <a:r>
                <a:rPr lang="en-US" altLang="zh-CN" sz="3000" b="1">
                  <a:sym typeface="Kingsoft Phonetic Plain" pitchFamily="2" charset="2"/>
                </a:rPr>
                <a:t></a:t>
              </a:r>
              <a:r>
                <a:rPr lang="en-US" altLang="zh-CN" sz="3000" b="1">
                  <a:solidFill>
                    <a:srgbClr val="FF0000"/>
                  </a:solidFill>
                  <a:sym typeface="Kingsoft Phonetic Plain" pitchFamily="2" charset="2"/>
                </a:rPr>
                <a:t></a:t>
              </a:r>
              <a:r>
                <a:rPr lang="en-US" altLang="zh-CN" sz="3000" b="1">
                  <a:sym typeface="Kingsoft Phonetic Plain" pitchFamily="2" charset="2"/>
                </a:rPr>
                <a:t></a:t>
              </a:r>
              <a:r>
                <a:rPr lang="en-US" altLang="zh-CN" sz="3000" b="1">
                  <a:solidFill>
                    <a:srgbClr val="FF0000"/>
                  </a:solidFill>
                  <a:sym typeface="Kingsoft Phonetic Plain" pitchFamily="2" charset="2"/>
                </a:rPr>
                <a:t></a:t>
              </a:r>
              <a:r>
                <a:rPr lang="en-US" altLang="zh-CN" sz="3000" b="1">
                  <a:sym typeface="Kingsoft Phonetic Plain" pitchFamily="2" charset="2"/>
                </a:rPr>
                <a:t></a:t>
              </a:r>
              <a:r>
                <a:rPr lang="en-US" altLang="zh-CN" sz="3000" b="1"/>
                <a:t>/</a:t>
              </a:r>
              <a:endParaRPr lang="en-US" altLang="zh-CN" sz="3000" b="1"/>
            </a:p>
          </p:txBody>
        </p:sp>
      </p:grpSp>
      <p:sp>
        <p:nvSpPr>
          <p:cNvPr id="85000" name="Rectangle 2"/>
          <p:cNvSpPr>
            <a:spLocks noChangeArrowheads="1"/>
          </p:cNvSpPr>
          <p:nvPr/>
        </p:nvSpPr>
        <p:spPr bwMode="auto">
          <a:xfrm>
            <a:off x="0" y="4868863"/>
            <a:ext cx="9144000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/>
            <a:r>
              <a:rPr lang="en-US" altLang="zh-CN" sz="4000" b="1">
                <a:latin typeface="Arial Narrow" pitchFamily="34" charset="0"/>
              </a:rPr>
              <a:t>He practices pronunciation </a:t>
            </a:r>
            <a:r>
              <a:rPr lang="en-US" altLang="zh-CN" sz="4000" b="1">
                <a:solidFill>
                  <a:srgbClr val="FF0000"/>
                </a:solidFill>
                <a:latin typeface="Arial Narrow" pitchFamily="34" charset="0"/>
              </a:rPr>
              <a:t>by</a:t>
            </a:r>
            <a:r>
              <a:rPr lang="en-US" altLang="zh-CN" sz="4000" b="1">
                <a:latin typeface="Arial Narrow" pitchFamily="34" charset="0"/>
              </a:rPr>
              <a:t> read</a:t>
            </a:r>
            <a:r>
              <a:rPr lang="en-US" altLang="zh-CN" sz="4000" b="1">
                <a:solidFill>
                  <a:srgbClr val="0000FF"/>
                </a:solidFill>
                <a:latin typeface="Arial Narrow" pitchFamily="34" charset="0"/>
              </a:rPr>
              <a:t>ing</a:t>
            </a:r>
            <a:r>
              <a:rPr lang="en-US" altLang="zh-CN" sz="4000" b="1">
                <a:latin typeface="Arial Narrow" pitchFamily="34" charset="0"/>
              </a:rPr>
              <a:t> aloud.</a:t>
            </a:r>
            <a:endParaRPr lang="en-US" altLang="zh-CN" sz="4000" b="1">
              <a:latin typeface="Arial Narrow" pitchFamily="34" charset="0"/>
            </a:endParaRPr>
          </a:p>
        </p:txBody>
      </p:sp>
      <p:pic>
        <p:nvPicPr>
          <p:cNvPr id="85001" name="Picture 7" descr="200909135739456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260350"/>
            <a:ext cx="6264275" cy="456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0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3"/>
          <p:cNvSpPr>
            <a:spLocks noChangeArrowheads="1"/>
          </p:cNvSpPr>
          <p:nvPr/>
        </p:nvSpPr>
        <p:spPr bwMode="auto">
          <a:xfrm>
            <a:off x="0" y="5187950"/>
            <a:ext cx="81232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1" lang="en-US" altLang="zh-CN" sz="4400" b="1">
                <a:latin typeface="Arial Narrow" pitchFamily="34" charset="0"/>
              </a:rPr>
              <a:t>They study </a:t>
            </a:r>
            <a:r>
              <a:rPr kumimoji="1" lang="en-US" altLang="zh-CN" sz="4400" b="1">
                <a:solidFill>
                  <a:srgbClr val="FF0000"/>
                </a:solidFill>
                <a:latin typeface="Arial Narrow" pitchFamily="34" charset="0"/>
              </a:rPr>
              <a:t>by</a:t>
            </a:r>
            <a:r>
              <a:rPr kumimoji="1" lang="en-US" altLang="zh-CN" sz="4400" b="1">
                <a:latin typeface="Arial Narrow" pitchFamily="34" charset="0"/>
              </a:rPr>
              <a:t> work</a:t>
            </a:r>
            <a:r>
              <a:rPr kumimoji="1" lang="en-US" altLang="zh-CN" sz="4400" b="1">
                <a:solidFill>
                  <a:srgbClr val="0000FF"/>
                </a:solidFill>
                <a:latin typeface="Arial Narrow" pitchFamily="34" charset="0"/>
              </a:rPr>
              <a:t>ing</a:t>
            </a:r>
            <a:r>
              <a:rPr kumimoji="1" lang="en-US" altLang="zh-CN" sz="4400" b="1">
                <a:latin typeface="Arial Narrow" pitchFamily="34" charset="0"/>
              </a:rPr>
              <a:t> with a group.</a:t>
            </a:r>
            <a:endParaRPr kumimoji="1" lang="en-US" altLang="zh-CN" sz="4400" b="1">
              <a:latin typeface="Arial Narrow" pitchFamily="34" charset="0"/>
            </a:endParaRPr>
          </a:p>
        </p:txBody>
      </p:sp>
      <p:pic>
        <p:nvPicPr>
          <p:cNvPr id="86019" name="Picture 6" descr="92611200915947_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114425" y="476250"/>
            <a:ext cx="5626100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250825" y="404813"/>
            <a:ext cx="8713788" cy="5492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1" lang="en-US" altLang="zh-CN" sz="3000" b="1">
                <a:solidFill>
                  <a:srgbClr val="000099"/>
                </a:solidFill>
              </a:rPr>
              <a:t>2a Listen and check the questions you hear.</a:t>
            </a:r>
            <a:endParaRPr kumimoji="1" lang="en-US" altLang="zh-CN" sz="3000" b="1">
              <a:solidFill>
                <a:srgbClr val="000099"/>
              </a:solidFill>
            </a:endParaRPr>
          </a:p>
        </p:txBody>
      </p:sp>
      <p:pic>
        <p:nvPicPr>
          <p:cNvPr id="87043" name="Picture 3" descr="IMG0267A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827088" y="1484313"/>
            <a:ext cx="4392612" cy="353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5364163" y="1773238"/>
            <a:ext cx="3419475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3000" b="1"/>
              <a:t>What </a:t>
            </a:r>
            <a:r>
              <a:rPr lang="en-US" altLang="zh-CN" sz="3000" b="1">
                <a:solidFill>
                  <a:srgbClr val="FF0000"/>
                </a:solidFill>
              </a:rPr>
              <a:t>question </a:t>
            </a:r>
            <a:r>
              <a:rPr lang="en-US" altLang="zh-CN" sz="3000" b="1"/>
              <a:t>is the teacher asking?</a:t>
            </a:r>
            <a:endParaRPr lang="en-US" altLang="zh-CN" sz="3000" b="1"/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  <p:bldP spid="870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066" name="Group 2"/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6071491"/>
        </p:xfrm>
        <a:graphic>
          <a:graphicData uri="http://schemas.openxmlformats.org/drawingml/2006/table">
            <a:tbl>
              <a:tblPr/>
              <a:tblGrid>
                <a:gridCol w="6445250"/>
                <a:gridCol w="1784350"/>
              </a:tblGrid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Questions</a:t>
                      </a:r>
                      <a:endParaRPr kumimoji="0" lang="en-US" altLang="zh-CN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Answers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2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1._____ Do you learn English by watching videos?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_____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2.____ Do you 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have conversations with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 friends in English?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_____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3.____ What about listen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ing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 to tapes? 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_____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4._____ What about 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reading aloud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 to practice pronunciation?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_____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5.______ Have you ever studied with a group?</a:t>
                      </a:r>
                      <a:endParaRPr kumimoji="0" lang="en-US" altLang="zh-CN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_____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0231" name="Picture 55" descr="Round_Icon_09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42988" y="1125538"/>
            <a:ext cx="642937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5" descr="Round_Icon_09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71550" y="2420938"/>
            <a:ext cx="642938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55" descr="Round_Icon_09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116013" y="4149725"/>
            <a:ext cx="64293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55" descr="Round_Icon_09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49338" y="5229225"/>
            <a:ext cx="64293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250031" y="685800"/>
            <a:ext cx="86756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1" lang="en-US" altLang="zh-CN" sz="3000" b="1" dirty="0">
                <a:solidFill>
                  <a:srgbClr val="000099"/>
                </a:solidFill>
              </a:rPr>
              <a:t>2b  Listen again, Match each question above with an answer below.</a:t>
            </a:r>
            <a:endParaRPr kumimoji="1" lang="en-US" altLang="zh-CN" sz="3000" b="1" dirty="0">
              <a:solidFill>
                <a:srgbClr val="000099"/>
              </a:solidFill>
            </a:endParaRP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320675" y="2286000"/>
            <a:ext cx="8534400" cy="233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914400" indent="-4572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371600" indent="-4572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828800" indent="-4572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286000" indent="-4572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kumimoji="1" lang="en-US" altLang="zh-CN" sz="3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a. Yes, I have. I’ve learned a lot </a:t>
            </a:r>
            <a:r>
              <a:rPr kumimoji="1"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that way</a:t>
            </a:r>
            <a:r>
              <a:rPr kumimoji="1" lang="en-US" altLang="zh-CN" sz="3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.        </a:t>
            </a:r>
            <a:endParaRPr kumimoji="1" lang="en-US" altLang="zh-CN" sz="30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kumimoji="1" lang="en-US" altLang="zh-CN" sz="3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b. Oh, yes. It improves my </a:t>
            </a:r>
            <a:r>
              <a:rPr kumimoji="1"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speaking skills</a:t>
            </a:r>
            <a:r>
              <a:rPr kumimoji="1" lang="en-US" altLang="zh-CN" sz="3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.             </a:t>
            </a:r>
            <a:endParaRPr kumimoji="1" lang="en-US" altLang="zh-CN" sz="30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kumimoji="1" lang="en-US" altLang="zh-CN" sz="3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c. I do that sometimes. I think it helps.                   </a:t>
            </a:r>
            <a:endParaRPr kumimoji="1" lang="en-US" altLang="zh-CN" sz="30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3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d. No. It’s </a:t>
            </a:r>
            <a:r>
              <a:rPr kumimoji="1"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too</a:t>
            </a:r>
            <a:r>
              <a:rPr kumimoji="1" lang="en-US" altLang="zh-CN" sz="3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hard</a:t>
            </a:r>
            <a:r>
              <a:rPr kumimoji="1"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to </a:t>
            </a:r>
            <a:r>
              <a:rPr kumimoji="1" lang="en-US" altLang="zh-CN" sz="3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understand the voices.</a:t>
            </a:r>
            <a:endParaRPr kumimoji="1" lang="en-US" altLang="zh-CN" sz="30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114" name="Group 2"/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6071491"/>
        </p:xfrm>
        <a:graphic>
          <a:graphicData uri="http://schemas.openxmlformats.org/drawingml/2006/table">
            <a:tbl>
              <a:tblPr/>
              <a:tblGrid>
                <a:gridCol w="6445250"/>
                <a:gridCol w="1784350"/>
              </a:tblGrid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Questions</a:t>
                      </a:r>
                      <a:endParaRPr kumimoji="0" lang="en-US" altLang="zh-CN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Answers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2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1._____ Do you learn English by watching videos?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_____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2.____ Do you </a:t>
                      </a:r>
                      <a:r>
                        <a:rPr kumimoji="0" lang="en-US" altLang="zh-C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have conversations with</a:t>
                      </a:r>
                      <a:r>
                        <a:rPr kumimoji="0" lang="en-US" altLang="zh-C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 friends in English?</a:t>
                      </a:r>
                      <a:endParaRPr kumimoji="0" lang="en-US" altLang="zh-CN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_____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3.____ What about listen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ing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 to tapes? 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_____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4._____ What about 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reading aloud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 to practice pronunciation?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_____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5.______ Have you ever studied with a group?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_____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0231" name="Picture 55" descr="Round_Icon_09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42988" y="1125538"/>
            <a:ext cx="642937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5" descr="Round_Icon_09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71550" y="2420938"/>
            <a:ext cx="642938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55" descr="Round_Icon_09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116013" y="4149725"/>
            <a:ext cx="64293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55" descr="Round_Icon_09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49338" y="5229225"/>
            <a:ext cx="64293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41" name="Text Box 60"/>
          <p:cNvSpPr txBox="1">
            <a:spLocks noChangeArrowheads="1"/>
          </p:cNvSpPr>
          <p:nvPr/>
        </p:nvSpPr>
        <p:spPr bwMode="auto">
          <a:xfrm>
            <a:off x="7451725" y="1779588"/>
            <a:ext cx="4333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Arial Narrow" pitchFamily="34" charset="0"/>
              </a:rPr>
              <a:t>d</a:t>
            </a:r>
            <a:endParaRPr lang="en-US" altLang="zh-CN" sz="3600" b="1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90142" name="Text Box 60"/>
          <p:cNvSpPr txBox="1">
            <a:spLocks noChangeArrowheads="1"/>
          </p:cNvSpPr>
          <p:nvPr/>
        </p:nvSpPr>
        <p:spPr bwMode="auto">
          <a:xfrm>
            <a:off x="7451725" y="2781300"/>
            <a:ext cx="4333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Arial Narrow" pitchFamily="34" charset="0"/>
              </a:rPr>
              <a:t>b</a:t>
            </a:r>
            <a:endParaRPr lang="en-US" altLang="zh-CN" sz="3600" b="1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90143" name="Text Box 60"/>
          <p:cNvSpPr txBox="1">
            <a:spLocks noChangeArrowheads="1"/>
          </p:cNvSpPr>
          <p:nvPr/>
        </p:nvSpPr>
        <p:spPr bwMode="auto">
          <a:xfrm>
            <a:off x="7596188" y="4581525"/>
            <a:ext cx="4333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Arial Narrow" pitchFamily="34" charset="0"/>
              </a:rPr>
              <a:t>c</a:t>
            </a:r>
            <a:endParaRPr lang="en-US" altLang="zh-CN" sz="3600" b="1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90144" name="Text Box 60"/>
          <p:cNvSpPr txBox="1">
            <a:spLocks noChangeArrowheads="1"/>
          </p:cNvSpPr>
          <p:nvPr/>
        </p:nvSpPr>
        <p:spPr bwMode="auto">
          <a:xfrm>
            <a:off x="7596188" y="5589588"/>
            <a:ext cx="4333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Arial Narrow" pitchFamily="34" charset="0"/>
              </a:rPr>
              <a:t>a</a:t>
            </a:r>
            <a:endParaRPr lang="en-US" altLang="zh-CN" sz="3600" b="1">
              <a:solidFill>
                <a:srgbClr val="FF0000"/>
              </a:solidFill>
              <a:latin typeface="Arial Narrow" pitchFamily="34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0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0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0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0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0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0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0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0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0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0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0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0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41" grpId="0"/>
      <p:bldP spid="90142" grpId="0"/>
      <p:bldP spid="90143" grpId="0"/>
      <p:bldP spid="9014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539750" y="2276475"/>
            <a:ext cx="7943850" cy="179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55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A: Have you ever studied with a group?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algn="l">
              <a:lnSpc>
                <a:spcPct val="155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B: I’ve learned a lot that way. </a:t>
            </a:r>
            <a:endParaRPr lang="en-US" altLang="zh-CN" sz="3600" b="1" dirty="0">
              <a:latin typeface="Times New Roman" panose="02020603050405020304" pitchFamily="18" charset="0"/>
            </a:endParaRP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323850" y="404813"/>
            <a:ext cx="9001125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zh-CN" sz="3000" b="1" dirty="0">
                <a:solidFill>
                  <a:srgbClr val="000099"/>
                </a:solidFill>
              </a:rPr>
              <a:t>2c </a:t>
            </a:r>
            <a:r>
              <a:rPr lang="en-US" altLang="zh-CN" sz="3000" b="1" dirty="0" err="1">
                <a:solidFill>
                  <a:srgbClr val="000099"/>
                </a:solidFill>
              </a:rPr>
              <a:t>Pairwork</a:t>
            </a:r>
            <a:endParaRPr lang="en-US" altLang="zh-CN" sz="3000" b="1" dirty="0">
              <a:solidFill>
                <a:srgbClr val="000099"/>
              </a:solidFill>
            </a:endParaRPr>
          </a:p>
          <a:p>
            <a:pPr algn="l"/>
            <a:r>
              <a:rPr lang="en-US" altLang="zh-CN" sz="3000" b="1" dirty="0">
                <a:solidFill>
                  <a:srgbClr val="000099"/>
                </a:solidFill>
              </a:rPr>
              <a:t>Make conversations using the information </a:t>
            </a:r>
            <a:endParaRPr lang="en-US" altLang="zh-CN" sz="3000" b="1" dirty="0">
              <a:solidFill>
                <a:srgbClr val="000099"/>
              </a:solidFill>
            </a:endParaRPr>
          </a:p>
          <a:p>
            <a:pPr algn="l"/>
            <a:r>
              <a:rPr lang="en-US" altLang="zh-CN" sz="3000" b="1" dirty="0">
                <a:solidFill>
                  <a:srgbClr val="000099"/>
                </a:solidFill>
              </a:rPr>
              <a:t>from 2a and 2b.</a:t>
            </a:r>
            <a:endParaRPr lang="en-US" altLang="zh-CN" sz="3000" b="1" dirty="0">
              <a:solidFill>
                <a:srgbClr val="000099"/>
              </a:solidFill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62" name="Group 2"/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6071491"/>
        </p:xfrm>
        <a:graphic>
          <a:graphicData uri="http://schemas.openxmlformats.org/drawingml/2006/table">
            <a:tbl>
              <a:tblPr/>
              <a:tblGrid>
                <a:gridCol w="6445250"/>
                <a:gridCol w="1784350"/>
              </a:tblGrid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Questions</a:t>
                      </a:r>
                      <a:endParaRPr kumimoji="0" lang="en-US" altLang="zh-CN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Answers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2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1._____ Do you learn English by watching videos?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_____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2.____ Do you </a:t>
                      </a:r>
                      <a:r>
                        <a:rPr kumimoji="0" lang="en-US" altLang="zh-C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have conversations with</a:t>
                      </a:r>
                      <a:r>
                        <a:rPr kumimoji="0" lang="en-US" altLang="zh-C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 friends in English?</a:t>
                      </a:r>
                      <a:endParaRPr kumimoji="0" lang="en-US" altLang="zh-CN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_____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3.____ What about listen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ing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 to tapes? 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_____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4._____ What about 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reading aloud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 to practice pronunciation?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_____</a:t>
                      </a:r>
                      <a:endParaRPr kumimoji="0" lang="en-US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5.______ Have you ever studied with a group?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宋体" panose="02010600030101010101" pitchFamily="2" charset="-122"/>
                        </a:rPr>
                        <a:t>_____</a:t>
                      </a:r>
                      <a:endParaRPr kumimoji="0" lang="en-US" altLang="zh-CN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0231" name="Picture 55" descr="Round_Icon_09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42988" y="1125538"/>
            <a:ext cx="642937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5" descr="Round_Icon_09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71550" y="2420938"/>
            <a:ext cx="642938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55" descr="Round_Icon_09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116013" y="4149725"/>
            <a:ext cx="64293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55" descr="Round_Icon_09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49338" y="5229225"/>
            <a:ext cx="64293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9" name="Text Box 60"/>
          <p:cNvSpPr txBox="1">
            <a:spLocks noChangeArrowheads="1"/>
          </p:cNvSpPr>
          <p:nvPr/>
        </p:nvSpPr>
        <p:spPr bwMode="auto">
          <a:xfrm>
            <a:off x="7451725" y="1779588"/>
            <a:ext cx="4333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Arial Narrow" pitchFamily="34" charset="0"/>
              </a:rPr>
              <a:t>d</a:t>
            </a:r>
            <a:endParaRPr lang="en-US" altLang="zh-CN" sz="3600" b="1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92190" name="Text Box 60"/>
          <p:cNvSpPr txBox="1">
            <a:spLocks noChangeArrowheads="1"/>
          </p:cNvSpPr>
          <p:nvPr/>
        </p:nvSpPr>
        <p:spPr bwMode="auto">
          <a:xfrm>
            <a:off x="7451725" y="2781300"/>
            <a:ext cx="4333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Arial Narrow" pitchFamily="34" charset="0"/>
              </a:rPr>
              <a:t>b</a:t>
            </a:r>
            <a:endParaRPr lang="en-US" altLang="zh-CN" sz="3600" b="1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92191" name="Text Box 60"/>
          <p:cNvSpPr txBox="1">
            <a:spLocks noChangeArrowheads="1"/>
          </p:cNvSpPr>
          <p:nvPr/>
        </p:nvSpPr>
        <p:spPr bwMode="auto">
          <a:xfrm>
            <a:off x="7596188" y="4581525"/>
            <a:ext cx="4333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Arial Narrow" pitchFamily="34" charset="0"/>
              </a:rPr>
              <a:t>c</a:t>
            </a:r>
            <a:endParaRPr lang="en-US" altLang="zh-CN" sz="3600" b="1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92192" name="Text Box 60"/>
          <p:cNvSpPr txBox="1">
            <a:spLocks noChangeArrowheads="1"/>
          </p:cNvSpPr>
          <p:nvPr/>
        </p:nvSpPr>
        <p:spPr bwMode="auto">
          <a:xfrm>
            <a:off x="7596188" y="5589588"/>
            <a:ext cx="4333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Arial Narrow" pitchFamily="34" charset="0"/>
              </a:rPr>
              <a:t>a</a:t>
            </a:r>
            <a:endParaRPr lang="en-US" altLang="zh-CN" sz="3600" b="1">
              <a:solidFill>
                <a:srgbClr val="FF0000"/>
              </a:solidFill>
              <a:latin typeface="Arial Narrow" pitchFamily="34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468312" y="1524000"/>
            <a:ext cx="829468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4000" b="1" dirty="0"/>
              <a:t>Homework:</a:t>
            </a:r>
            <a:endParaRPr lang="en-US" altLang="zh-CN" sz="4000" b="1" dirty="0"/>
          </a:p>
          <a:p>
            <a:pPr algn="l">
              <a:spcBef>
                <a:spcPct val="50000"/>
              </a:spcBef>
            </a:pPr>
            <a:r>
              <a:rPr lang="en-US" altLang="zh-CN" sz="4000" b="1" dirty="0"/>
              <a:t>Make </a:t>
            </a:r>
            <a:r>
              <a:rPr lang="en-US" altLang="zh-CN" sz="4000" b="1" dirty="0">
                <a:solidFill>
                  <a:srgbClr val="FF0000"/>
                </a:solidFill>
              </a:rPr>
              <a:t>three</a:t>
            </a:r>
            <a:r>
              <a:rPr lang="en-US" altLang="zh-CN" sz="4000" b="1" dirty="0"/>
              <a:t> short conversations like 1c.</a:t>
            </a:r>
            <a:r>
              <a:rPr lang="en-US" altLang="zh-CN" sz="2800" dirty="0"/>
              <a:t> </a:t>
            </a:r>
            <a:r>
              <a:rPr lang="en-US" altLang="zh-CN" sz="2800" dirty="0" smtClean="0"/>
              <a:t> </a:t>
            </a:r>
            <a:endParaRPr lang="en-US" altLang="zh-CN" sz="2800" dirty="0"/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2" descr="图片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55650" y="692150"/>
            <a:ext cx="4824413" cy="330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611188" y="4724400"/>
            <a:ext cx="7056437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3000" b="1" dirty="0"/>
              <a:t>He’s a good English learner.  </a:t>
            </a:r>
            <a:endParaRPr lang="en-US" altLang="zh-CN" sz="3000" b="1" dirty="0"/>
          </a:p>
          <a:p>
            <a:pPr algn="l">
              <a:spcBef>
                <a:spcPct val="50000"/>
              </a:spcBef>
            </a:pPr>
            <a:r>
              <a:rPr lang="en-US" altLang="zh-CN" sz="3000" b="1" dirty="0"/>
              <a:t>He studies English by</a:t>
            </a:r>
            <a:endParaRPr lang="en-US" altLang="zh-CN" sz="3000" b="1" dirty="0"/>
          </a:p>
        </p:txBody>
      </p:sp>
      <p:pic>
        <p:nvPicPr>
          <p:cNvPr id="73732" name="Picture 4" descr="liya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476250"/>
            <a:ext cx="6553200" cy="4071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4643438" y="5445125"/>
            <a:ext cx="446563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3000" b="1" dirty="0"/>
              <a:t>read</a:t>
            </a:r>
            <a:r>
              <a:rPr lang="en-US" altLang="zh-CN" sz="3000" b="1" dirty="0">
                <a:solidFill>
                  <a:srgbClr val="FF0000"/>
                </a:solidFill>
              </a:rPr>
              <a:t>ing</a:t>
            </a:r>
            <a:r>
              <a:rPr lang="en-US" altLang="zh-CN" sz="3000" b="1" dirty="0"/>
              <a:t> aloud</a:t>
            </a:r>
            <a:r>
              <a:rPr lang="en-US" altLang="zh-CN" sz="3000" b="1" dirty="0" smtClean="0"/>
              <a:t>.</a:t>
            </a:r>
            <a:endParaRPr lang="en-US" altLang="zh-CN" sz="3000" b="1" dirty="0"/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/>
      <p:bldP spid="737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 descr="和朋友一起学英语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3887788" cy="365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3635375" y="549275"/>
            <a:ext cx="500856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zh-CN" sz="3600" b="1" dirty="0">
                <a:latin typeface="Times New Roman" panose="02020603050405020304" pitchFamily="18" charset="0"/>
                <a:ea typeface="楷体_GB2312" pitchFamily="49" charset="-122"/>
              </a:rPr>
              <a:t>They study English </a:t>
            </a:r>
            <a:r>
              <a:rPr lang="en-US" altLang="zh-CN" sz="3600" b="1" dirty="0">
                <a:solidFill>
                  <a:srgbClr val="FF0D0D"/>
                </a:solidFill>
                <a:latin typeface="Times New Roman" panose="02020603050405020304" pitchFamily="18" charset="0"/>
                <a:ea typeface="楷体_GB2312" pitchFamily="49" charset="-122"/>
              </a:rPr>
              <a:t>by</a:t>
            </a:r>
            <a:r>
              <a:rPr lang="en-US" altLang="zh-CN" sz="3600" b="1" dirty="0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working with friends</a:t>
            </a:r>
            <a:r>
              <a:rPr lang="en-US" altLang="zh-CN" sz="3600" b="1" dirty="0">
                <a:latin typeface="Times New Roman" panose="02020603050405020304" pitchFamily="18" charset="0"/>
                <a:ea typeface="楷体_GB2312" pitchFamily="49" charset="-122"/>
              </a:rPr>
              <a:t>.</a:t>
            </a:r>
            <a:endParaRPr lang="en-US" altLang="zh-CN" sz="3600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250825" y="4437063"/>
            <a:ext cx="500856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zh-CN" sz="3600" b="1" dirty="0">
                <a:latin typeface="Times New Roman" panose="02020603050405020304" pitchFamily="18" charset="0"/>
                <a:ea typeface="楷体_GB2312" pitchFamily="49" charset="-122"/>
              </a:rPr>
              <a:t>She studies English </a:t>
            </a:r>
            <a:r>
              <a:rPr lang="en-US" altLang="zh-CN" sz="3600" b="1" dirty="0">
                <a:solidFill>
                  <a:srgbClr val="FF0D0D"/>
                </a:solidFill>
                <a:latin typeface="Times New Roman" panose="02020603050405020304" pitchFamily="18" charset="0"/>
                <a:ea typeface="楷体_GB2312" pitchFamily="49" charset="-122"/>
              </a:rPr>
              <a:t>by</a:t>
            </a:r>
            <a:endParaRPr lang="en-US" altLang="zh-CN" sz="3600" b="1" dirty="0">
              <a:solidFill>
                <a:srgbClr val="FF0D0D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pPr algn="l"/>
            <a:r>
              <a:rPr lang="en-US" altLang="zh-CN" sz="3600" b="1" dirty="0">
                <a:solidFill>
                  <a:srgbClr val="FF0D0D"/>
                </a:solidFill>
                <a:latin typeface="Times New Roman" panose="02020603050405020304" pitchFamily="18" charset="0"/>
                <a:ea typeface="楷体_GB2312" pitchFamily="49" charset="-122"/>
              </a:rPr>
              <a:t>listening to tapes</a:t>
            </a:r>
            <a:r>
              <a:rPr lang="en-US" altLang="zh-CN" sz="3600" b="1" dirty="0">
                <a:latin typeface="Times New Roman" panose="02020603050405020304" pitchFamily="18" charset="0"/>
                <a:ea typeface="楷体_GB2312" pitchFamily="49" charset="-122"/>
              </a:rPr>
              <a:t>.</a:t>
            </a:r>
            <a:endParaRPr lang="en-US" altLang="zh-CN" sz="3600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grpSp>
        <p:nvGrpSpPr>
          <p:cNvPr id="74757" name="Group 5"/>
          <p:cNvGrpSpPr/>
          <p:nvPr/>
        </p:nvGrpSpPr>
        <p:grpSpPr bwMode="auto">
          <a:xfrm>
            <a:off x="4859338" y="2781300"/>
            <a:ext cx="3852862" cy="3649663"/>
            <a:chOff x="3061" y="1752"/>
            <a:chExt cx="2427" cy="2299"/>
          </a:xfrm>
        </p:grpSpPr>
        <p:pic>
          <p:nvPicPr>
            <p:cNvPr id="74758" name="Picture 6" descr="听映月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61" y="2251"/>
              <a:ext cx="2310" cy="1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759" name="Picture 6" descr="3135917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4604" y="1752"/>
              <a:ext cx="884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/>
      <p:bldP spid="747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 descr="读英语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95288" y="260350"/>
            <a:ext cx="4391025" cy="329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5580063" y="549275"/>
            <a:ext cx="3240087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3000" b="1" dirty="0"/>
              <a:t>textbook</a:t>
            </a:r>
            <a:endParaRPr lang="en-US" altLang="zh-CN" sz="3000" b="1" dirty="0"/>
          </a:p>
          <a:p>
            <a:pPr algn="l">
              <a:spcBef>
                <a:spcPct val="50000"/>
              </a:spcBef>
            </a:pPr>
            <a:r>
              <a:rPr lang="en-US" altLang="zh-CN" sz="3000" b="1" dirty="0" smtClean="0"/>
              <a:t>/</a:t>
            </a:r>
            <a:r>
              <a:rPr lang="en-US" altLang="zh-CN" sz="3000" b="1" dirty="0" err="1" smtClean="0"/>
              <a:t>t</a:t>
            </a:r>
            <a:r>
              <a:rPr lang="en-US" altLang="zh-CN" sz="3000" b="1" dirty="0" err="1" smtClean="0">
                <a:solidFill>
                  <a:srgbClr val="FF0000"/>
                </a:solidFill>
              </a:rPr>
              <a:t>e</a:t>
            </a:r>
            <a:r>
              <a:rPr lang="en-US" altLang="zh-CN" sz="3000" b="1" dirty="0" err="1" smtClean="0"/>
              <a:t>kstb</a:t>
            </a:r>
            <a:r>
              <a:rPr lang="en-US" altLang="zh-CN" sz="3000" b="1" dirty="0" err="1" smtClean="0">
                <a:solidFill>
                  <a:srgbClr val="FF0000"/>
                </a:solidFill>
              </a:rPr>
              <a:t>u</a:t>
            </a:r>
            <a:r>
              <a:rPr lang="en-US" altLang="zh-CN" sz="3000" b="1" dirty="0" err="1" smtClean="0"/>
              <a:t>k</a:t>
            </a:r>
            <a:r>
              <a:rPr lang="en-US" altLang="zh-CN" sz="3000" b="1" dirty="0"/>
              <a:t>/</a:t>
            </a:r>
            <a:endParaRPr lang="en-US" altLang="zh-CN" sz="3000" b="1" dirty="0"/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1187450" y="3860800"/>
            <a:ext cx="60483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zh-CN" sz="3600" b="1" dirty="0">
                <a:latin typeface="Times New Roman" panose="02020603050405020304" pitchFamily="18" charset="0"/>
                <a:ea typeface="楷体_GB2312" pitchFamily="49" charset="-122"/>
              </a:rPr>
              <a:t>They study English </a:t>
            </a:r>
            <a:r>
              <a:rPr lang="en-US" altLang="zh-CN" sz="3600" b="1" dirty="0">
                <a:solidFill>
                  <a:srgbClr val="FF0D0D"/>
                </a:solidFill>
                <a:latin typeface="Times New Roman" panose="02020603050405020304" pitchFamily="18" charset="0"/>
                <a:ea typeface="楷体_GB2312" pitchFamily="49" charset="-122"/>
              </a:rPr>
              <a:t>by reading </a:t>
            </a:r>
            <a:r>
              <a:rPr lang="en-US" altLang="zh-CN" sz="3600" b="1" dirty="0">
                <a:latin typeface="Times New Roman" panose="02020603050405020304" pitchFamily="18" charset="0"/>
                <a:ea typeface="楷体_GB2312" pitchFamily="49" charset="-122"/>
              </a:rPr>
              <a:t>textbook.</a:t>
            </a:r>
            <a:endParaRPr lang="en-US" altLang="zh-CN" sz="3600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538975" y="1625318"/>
            <a:ext cx="735006" cy="24128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www.1ppt.com/moban/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素材：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背景：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www.1ppt.com/beijing/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图表：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www.1ppt.com/xiazai/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www.1ppt.com/ziliao/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www.1ppt.com/fanwen/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www.1ppt.com/shiti/  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www.1ppt.com/jiaoan/  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www.1ppt.cn                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语文课件：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www.1ppt.com/kejian/yuwen/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数学课件：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www.1ppt.com/kejian/shuxue/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英语课件：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www.1ppt.com/kejian/yingyu/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美术课件：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www.1ppt.com/kejian/meishu/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科学课件：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www.1ppt.com/kejian/kexue/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物理课件：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www.1ppt.com/kejian/wuli/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化学课件：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www.1ppt.com/kejian/huaxue/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生物课件：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www.1ppt.com/kejian/shengwu/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地理课件：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www.1ppt.com/kejian/dili/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历史课件：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www.1ppt.com/kejian/lishi/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76802" name="Picture 2" descr="单词图片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84213" y="333375"/>
            <a:ext cx="2654300" cy="379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3779838" y="1628775"/>
            <a:ext cx="26638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3000" b="1" dirty="0"/>
              <a:t> a word card</a:t>
            </a:r>
            <a:endParaRPr lang="en-US" altLang="zh-CN" sz="3000" b="1" dirty="0"/>
          </a:p>
        </p:txBody>
      </p:sp>
      <p:pic>
        <p:nvPicPr>
          <p:cNvPr id="76804" name="Picture 8" descr="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1196975"/>
            <a:ext cx="21971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1476375" y="4652963"/>
            <a:ext cx="590391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zh-CN" sz="3600" b="1" dirty="0">
                <a:latin typeface="Times New Roman" panose="02020603050405020304" pitchFamily="18" charset="0"/>
                <a:ea typeface="楷体_GB2312" pitchFamily="49" charset="-122"/>
              </a:rPr>
              <a:t>She studies English </a:t>
            </a:r>
            <a:r>
              <a:rPr lang="en-US" altLang="zh-CN" sz="3600" b="1" dirty="0">
                <a:solidFill>
                  <a:srgbClr val="FF0D0D"/>
                </a:solidFill>
                <a:latin typeface="Times New Roman" panose="02020603050405020304" pitchFamily="18" charset="0"/>
                <a:ea typeface="楷体_GB2312" pitchFamily="49" charset="-122"/>
              </a:rPr>
              <a:t>by making </a:t>
            </a:r>
            <a:r>
              <a:rPr lang="en-US" altLang="zh-CN" sz="3600" b="1" dirty="0">
                <a:latin typeface="Times New Roman" panose="02020603050405020304" pitchFamily="18" charset="0"/>
                <a:ea typeface="楷体_GB2312" pitchFamily="49" charset="-122"/>
              </a:rPr>
              <a:t>word cards.</a:t>
            </a:r>
            <a:endParaRPr lang="en-US" altLang="zh-CN" sz="3600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/>
      <p:bldP spid="768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304800" y="404813"/>
            <a:ext cx="8839200" cy="53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kumimoji="1" lang="en-US" altLang="zh-CN" sz="36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1a  Check (</a:t>
            </a:r>
            <a:r>
              <a:rPr kumimoji="1" lang="en-US" altLang="zh-CN" sz="3600" b="1" dirty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</a:t>
            </a:r>
            <a:r>
              <a:rPr kumimoji="1" lang="en-US" altLang="zh-CN" sz="36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) the ways you study English.</a:t>
            </a:r>
            <a:endParaRPr kumimoji="1" lang="en-US" altLang="zh-CN" sz="3600" b="1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755650" y="1268413"/>
            <a:ext cx="838835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1" lang="en-US" altLang="zh-CN" sz="3600" b="1" u="sng" dirty="0">
                <a:latin typeface="Times New Roman" panose="02020603050405020304" pitchFamily="18" charset="0"/>
              </a:rPr>
              <a:t>     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by work</a:t>
            </a:r>
            <a:r>
              <a:rPr kumimoji="1"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ing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 with friends</a:t>
            </a:r>
            <a:endParaRPr kumimoji="1" lang="en-US" altLang="zh-CN" sz="3600" b="1" dirty="0"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r>
              <a:rPr kumimoji="1" lang="en-US" altLang="zh-CN" sz="3600" b="1" u="sng" dirty="0">
                <a:latin typeface="Times New Roman" panose="02020603050405020304" pitchFamily="18" charset="0"/>
              </a:rPr>
              <a:t>     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by maki</a:t>
            </a:r>
            <a:r>
              <a:rPr kumimoji="1"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ng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 word cards</a:t>
            </a:r>
            <a:endParaRPr kumimoji="1" lang="en-US" altLang="zh-CN" sz="3600" b="1" dirty="0"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r>
              <a:rPr kumimoji="1" lang="en-US" altLang="zh-CN" sz="3600" b="1" u="sng" dirty="0">
                <a:latin typeface="Times New Roman" panose="02020603050405020304" pitchFamily="18" charset="0"/>
              </a:rPr>
              <a:t>     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by readi</a:t>
            </a:r>
            <a:r>
              <a:rPr kumimoji="1"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ng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 the textbook</a:t>
            </a:r>
            <a:endParaRPr kumimoji="1" lang="en-US" altLang="zh-CN" sz="3600" b="1" dirty="0"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r>
              <a:rPr kumimoji="1" lang="en-US" altLang="zh-CN" sz="3600" b="1" u="sng" dirty="0">
                <a:latin typeface="Times New Roman" panose="02020603050405020304" pitchFamily="18" charset="0"/>
              </a:rPr>
              <a:t>     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by listen</a:t>
            </a:r>
            <a:r>
              <a:rPr kumimoji="1"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ing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 to tapes</a:t>
            </a:r>
            <a:endParaRPr kumimoji="1" lang="en-US" altLang="zh-CN" sz="3600" b="1" dirty="0"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r>
              <a:rPr kumimoji="1" lang="en-US" altLang="zh-CN" sz="3600" b="1" u="sng" dirty="0">
                <a:latin typeface="Times New Roman" panose="02020603050405020304" pitchFamily="18" charset="0"/>
              </a:rPr>
              <a:t>     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by ask</a:t>
            </a:r>
            <a:r>
              <a:rPr kumimoji="1"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ing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 the teacher for help</a:t>
            </a:r>
            <a:endParaRPr kumimoji="1" lang="en-US" altLang="zh-CN" sz="3600" b="1" u="sng" dirty="0"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468313" y="908050"/>
            <a:ext cx="79200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3000" b="1" dirty="0"/>
              <a:t>What other ways to study English do you know?</a:t>
            </a:r>
            <a:endParaRPr lang="en-US" altLang="zh-CN" sz="3000" b="1" dirty="0"/>
          </a:p>
        </p:txBody>
      </p:sp>
      <p:sp>
        <p:nvSpPr>
          <p:cNvPr id="78851" name="AutoShape 3"/>
          <p:cNvSpPr>
            <a:spLocks noChangeArrowheads="1"/>
          </p:cNvSpPr>
          <p:nvPr/>
        </p:nvSpPr>
        <p:spPr bwMode="auto">
          <a:xfrm>
            <a:off x="395288" y="188913"/>
            <a:ext cx="2305050" cy="5762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684213" y="188913"/>
            <a:ext cx="172878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3000" b="1" i="1" dirty="0"/>
              <a:t>Discuss</a:t>
            </a:r>
            <a:r>
              <a:rPr lang="en-US" altLang="zh-CN" sz="3000" b="1" dirty="0"/>
              <a:t> </a:t>
            </a:r>
            <a:endParaRPr lang="en-US" altLang="zh-CN" sz="3000" b="1" dirty="0"/>
          </a:p>
        </p:txBody>
      </p:sp>
      <p:sp>
        <p:nvSpPr>
          <p:cNvPr id="78853" name="Rectangle 3"/>
          <p:cNvSpPr>
            <a:spLocks noChangeArrowheads="1"/>
          </p:cNvSpPr>
          <p:nvPr/>
        </p:nvSpPr>
        <p:spPr bwMode="auto">
          <a:xfrm>
            <a:off x="107950" y="1989138"/>
            <a:ext cx="9144000" cy="6858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10000"/>
              </a:lnSpc>
              <a:buFontTx/>
              <a:buChar char="•"/>
            </a:pPr>
            <a:r>
              <a:rPr lang="en-US" altLang="zh-CN" sz="3600" b="1" dirty="0">
                <a:solidFill>
                  <a:srgbClr val="FF0000"/>
                </a:solidFill>
                <a:latin typeface="Arial Narrow" pitchFamily="34" charset="0"/>
              </a:rPr>
              <a:t>by watching</a:t>
            </a:r>
            <a:r>
              <a:rPr lang="en-US" altLang="zh-CN" sz="3600" b="1" dirty="0">
                <a:latin typeface="Arial Narrow" pitchFamily="34" charset="0"/>
              </a:rPr>
              <a:t> English programs on TV</a:t>
            </a:r>
            <a:endParaRPr lang="en-US" altLang="zh-CN" sz="3600" b="1" dirty="0">
              <a:latin typeface="Arial Narrow" pitchFamily="34" charset="0"/>
            </a:endParaRPr>
          </a:p>
          <a:p>
            <a:pPr marL="342900" indent="-342900" algn="l">
              <a:lnSpc>
                <a:spcPct val="110000"/>
              </a:lnSpc>
              <a:buFontTx/>
              <a:buChar char="•"/>
            </a:pPr>
            <a:r>
              <a:rPr lang="en-US" altLang="zh-CN" sz="3600" b="1" dirty="0">
                <a:solidFill>
                  <a:srgbClr val="FF0000"/>
                </a:solidFill>
                <a:latin typeface="Arial Narrow" pitchFamily="34" charset="0"/>
              </a:rPr>
              <a:t>by listening to </a:t>
            </a:r>
            <a:r>
              <a:rPr lang="en-US" altLang="zh-CN" sz="3600" b="1" dirty="0">
                <a:latin typeface="Arial Narrow" pitchFamily="34" charset="0"/>
              </a:rPr>
              <a:t>English songs</a:t>
            </a:r>
            <a:endParaRPr lang="en-US" altLang="zh-CN" sz="3600" b="1" dirty="0">
              <a:latin typeface="Arial Narrow" pitchFamily="34" charset="0"/>
            </a:endParaRPr>
          </a:p>
          <a:p>
            <a:pPr marL="342900" indent="-342900" algn="l">
              <a:lnSpc>
                <a:spcPct val="110000"/>
              </a:lnSpc>
              <a:buFontTx/>
              <a:buChar char="•"/>
            </a:pPr>
            <a:r>
              <a:rPr lang="en-US" altLang="zh-CN" sz="3600" b="1" dirty="0">
                <a:solidFill>
                  <a:srgbClr val="FF0000"/>
                </a:solidFill>
                <a:latin typeface="Arial Narrow" pitchFamily="34" charset="0"/>
              </a:rPr>
              <a:t>by joining </a:t>
            </a:r>
            <a:r>
              <a:rPr lang="en-US" altLang="zh-CN" sz="3600" b="1" dirty="0">
                <a:latin typeface="Arial Narrow" pitchFamily="34" charset="0"/>
              </a:rPr>
              <a:t> English clubs</a:t>
            </a:r>
            <a:endParaRPr lang="en-US" altLang="zh-CN" sz="3600" b="1" dirty="0">
              <a:latin typeface="Arial Narrow" pitchFamily="34" charset="0"/>
            </a:endParaRPr>
          </a:p>
          <a:p>
            <a:pPr marL="342900" indent="-342900" algn="l">
              <a:lnSpc>
                <a:spcPct val="110000"/>
              </a:lnSpc>
              <a:buFontTx/>
              <a:buChar char="•"/>
            </a:pPr>
            <a:r>
              <a:rPr lang="en-US" altLang="zh-CN" sz="3600" b="1" dirty="0">
                <a:solidFill>
                  <a:srgbClr val="FF0000"/>
                </a:solidFill>
                <a:latin typeface="Arial Narrow" pitchFamily="34" charset="0"/>
              </a:rPr>
              <a:t>by getting</a:t>
            </a:r>
            <a:r>
              <a:rPr lang="en-US" altLang="zh-CN" sz="3600" b="1" dirty="0">
                <a:latin typeface="Arial Narrow" pitchFamily="34" charset="0"/>
              </a:rPr>
              <a:t> an English tutor</a:t>
            </a:r>
            <a:r>
              <a:rPr lang="zh-CN" altLang="en-US" sz="3600" b="1" dirty="0">
                <a:latin typeface="Arial Narrow" pitchFamily="34" charset="0"/>
              </a:rPr>
              <a:t>（家庭教师）</a:t>
            </a:r>
            <a:endParaRPr lang="zh-CN" altLang="en-US" sz="3600" b="1" dirty="0">
              <a:latin typeface="Arial Narrow" pitchFamily="34" charset="0"/>
            </a:endParaRPr>
          </a:p>
          <a:p>
            <a:pPr marL="342900" indent="-342900" algn="l">
              <a:lnSpc>
                <a:spcPct val="110000"/>
              </a:lnSpc>
              <a:buFontTx/>
              <a:buChar char="•"/>
            </a:pPr>
            <a:r>
              <a:rPr lang="en-US" altLang="zh-CN" sz="3600" b="1" dirty="0">
                <a:solidFill>
                  <a:srgbClr val="FF0000"/>
                </a:solidFill>
                <a:latin typeface="Arial Narrow" pitchFamily="34" charset="0"/>
              </a:rPr>
              <a:t>by reading</a:t>
            </a:r>
            <a:r>
              <a:rPr lang="en-US" altLang="zh-CN" sz="3600" b="1" dirty="0">
                <a:latin typeface="Arial Narrow" pitchFamily="34" charset="0"/>
              </a:rPr>
              <a:t> English magazines and newspapers</a:t>
            </a:r>
            <a:endParaRPr lang="en-US" altLang="zh-CN" sz="3600" b="1" dirty="0">
              <a:latin typeface="Arial Narrow" pitchFamily="34" charset="0"/>
            </a:endParaRPr>
          </a:p>
          <a:p>
            <a:pPr marL="342900" indent="-342900" algn="l">
              <a:lnSpc>
                <a:spcPct val="110000"/>
              </a:lnSpc>
              <a:buFontTx/>
              <a:buChar char="•"/>
            </a:pPr>
            <a:r>
              <a:rPr lang="en-US" altLang="zh-CN" sz="3600" b="1" dirty="0">
                <a:solidFill>
                  <a:srgbClr val="FF0000"/>
                </a:solidFill>
                <a:latin typeface="Arial Narrow" pitchFamily="34" charset="0"/>
              </a:rPr>
              <a:t>By using </a:t>
            </a:r>
            <a:r>
              <a:rPr lang="en-US" altLang="zh-CN" sz="3600" b="1" dirty="0">
                <a:latin typeface="Arial Narrow" pitchFamily="34" charset="0"/>
              </a:rPr>
              <a:t>the Internet</a:t>
            </a:r>
            <a:endParaRPr lang="en-US" altLang="zh-CN" sz="3600" b="1" dirty="0">
              <a:latin typeface="Arial Narrow" pitchFamily="34" charset="0"/>
            </a:endParaRPr>
          </a:p>
          <a:p>
            <a:pPr marL="342900" indent="-342900" algn="l">
              <a:lnSpc>
                <a:spcPct val="110000"/>
              </a:lnSpc>
              <a:buFontTx/>
              <a:buChar char="•"/>
            </a:pPr>
            <a:r>
              <a:rPr lang="en-US" altLang="zh-CN" sz="3600" b="1" dirty="0">
                <a:solidFill>
                  <a:srgbClr val="FF0000"/>
                </a:solidFill>
                <a:latin typeface="Arial Narrow" pitchFamily="34" charset="0"/>
              </a:rPr>
              <a:t>by practicing</a:t>
            </a:r>
            <a:r>
              <a:rPr lang="en-US" altLang="zh-CN" sz="3600" b="1" dirty="0">
                <a:latin typeface="Arial Narrow" pitchFamily="34" charset="0"/>
              </a:rPr>
              <a:t> conversations with </a:t>
            </a:r>
            <a:r>
              <a:rPr lang="en-US" altLang="zh-CN" sz="3600" b="1" dirty="0" smtClean="0">
                <a:latin typeface="Arial Narrow" pitchFamily="34" charset="0"/>
              </a:rPr>
              <a:t>friends</a:t>
            </a:r>
            <a:endParaRPr lang="en-US" altLang="zh-CN" sz="3600" b="1" dirty="0">
              <a:latin typeface="Arial Narrow" pitchFamily="34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78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78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788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788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788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788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6042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3000" b="1">
                <a:solidFill>
                  <a:srgbClr val="000099"/>
                </a:solidFill>
              </a:rPr>
              <a:t>1b Listen. How do these students study for a test? Write letters from 1a above.</a:t>
            </a:r>
            <a:endParaRPr lang="en-US" altLang="zh-CN" sz="3000" b="1">
              <a:solidFill>
                <a:srgbClr val="000099"/>
              </a:solidFill>
            </a:endParaRPr>
          </a:p>
        </p:txBody>
      </p:sp>
      <p:pic>
        <p:nvPicPr>
          <p:cNvPr id="79875" name="Picture 3" descr="11a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84213" y="1700213"/>
            <a:ext cx="24130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876" name="Picture 4" descr="11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575" y="1844675"/>
            <a:ext cx="2362200" cy="214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877" name="Picture 5" descr="11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1863" y="1773238"/>
            <a:ext cx="2349500" cy="222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1187450" y="4522788"/>
            <a:ext cx="20351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1" lang="en-US" altLang="zh-CN" sz="3200" b="1">
                <a:latin typeface="Times New Roman" panose="02020603050405020304" pitchFamily="18" charset="0"/>
              </a:rPr>
              <a:t>    ___ </a:t>
            </a:r>
            <a:endParaRPr kumimoji="1" lang="en-US" altLang="zh-CN" sz="3200" b="1">
              <a:latin typeface="Times New Roman" panose="02020603050405020304" pitchFamily="18" charset="0"/>
            </a:endParaRPr>
          </a:p>
          <a:p>
            <a:pPr algn="l"/>
            <a:r>
              <a:rPr kumimoji="1" lang="en-US" altLang="zh-CN" sz="3200" b="1">
                <a:latin typeface="Times New Roman" panose="02020603050405020304" pitchFamily="18" charset="0"/>
              </a:rPr>
              <a:t>1. Meiping</a:t>
            </a:r>
            <a:endParaRPr kumimoji="1" lang="en-US" altLang="zh-CN" sz="3200" b="1">
              <a:latin typeface="Times New Roman" panose="02020603050405020304" pitchFamily="18" charset="0"/>
            </a:endParaRP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3563938" y="4508500"/>
            <a:ext cx="151606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1" lang="en-US" altLang="zh-CN" sz="3200" b="1">
                <a:latin typeface="Times New Roman" panose="02020603050405020304" pitchFamily="18" charset="0"/>
              </a:rPr>
              <a:t>    ____ </a:t>
            </a:r>
            <a:endParaRPr kumimoji="1" lang="en-US" altLang="zh-CN" sz="3200" b="1">
              <a:latin typeface="Times New Roman" panose="02020603050405020304" pitchFamily="18" charset="0"/>
            </a:endParaRPr>
          </a:p>
          <a:p>
            <a:pPr algn="l"/>
            <a:r>
              <a:rPr kumimoji="1" lang="en-US" altLang="zh-CN" sz="3200" b="1">
                <a:latin typeface="Times New Roman" panose="02020603050405020304" pitchFamily="18" charset="0"/>
              </a:rPr>
              <a:t>2. Peter</a:t>
            </a:r>
            <a:endParaRPr kumimoji="1" lang="en-US" altLang="zh-CN" sz="3200" b="1">
              <a:latin typeface="Times New Roman" panose="02020603050405020304" pitchFamily="18" charset="0"/>
            </a:endParaRPr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6084888" y="4581525"/>
            <a:ext cx="16065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1" lang="en-US" altLang="zh-CN" sz="3200" b="1">
                <a:latin typeface="Times New Roman" panose="02020603050405020304" pitchFamily="18" charset="0"/>
              </a:rPr>
              <a:t>     ____ </a:t>
            </a:r>
            <a:endParaRPr kumimoji="1" lang="en-US" altLang="zh-CN" sz="3200" b="1">
              <a:latin typeface="Times New Roman" panose="02020603050405020304" pitchFamily="18" charset="0"/>
            </a:endParaRPr>
          </a:p>
          <a:p>
            <a:pPr algn="l"/>
            <a:r>
              <a:rPr kumimoji="1" lang="en-US" altLang="zh-CN" sz="3200" b="1">
                <a:latin typeface="Times New Roman" panose="02020603050405020304" pitchFamily="18" charset="0"/>
              </a:rPr>
              <a:t>3. Tony</a:t>
            </a:r>
            <a:endParaRPr kumimoji="1" lang="en-US" altLang="zh-CN" sz="3200" b="1">
              <a:latin typeface="Times New Roman" panose="02020603050405020304" pitchFamily="18" charset="0"/>
            </a:endParaRPr>
          </a:p>
        </p:txBody>
      </p:sp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1763713" y="4292600"/>
            <a:ext cx="52387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1" lang="en-US" altLang="zh-CN" sz="4800" b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endParaRPr kumimoji="1" lang="en-US" altLang="zh-CN" sz="4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4211638" y="4292600"/>
            <a:ext cx="45402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1" lang="en-US" altLang="zh-CN" sz="4800" b="1">
                <a:solidFill>
                  <a:srgbClr val="FF0000"/>
                </a:solidFill>
                <a:latin typeface="Times New Roman" panose="02020603050405020304" pitchFamily="18" charset="0"/>
              </a:rPr>
              <a:t>e</a:t>
            </a:r>
            <a:endParaRPr kumimoji="1" lang="en-US" altLang="zh-CN" sz="4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6804025" y="4365625"/>
            <a:ext cx="52387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l"/>
            <a:r>
              <a:rPr kumimoji="1" lang="en-US" altLang="zh-CN" sz="4800" b="1">
                <a:solidFill>
                  <a:srgbClr val="FF0000"/>
                </a:solidFill>
                <a:latin typeface="Times New Roman" panose="02020603050405020304" pitchFamily="18" charset="0"/>
              </a:rPr>
              <a:t>d</a:t>
            </a:r>
            <a:endParaRPr kumimoji="1" lang="en-US" altLang="zh-CN" sz="4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1" grpId="0" autoUpdateAnimBg="0"/>
      <p:bldP spid="79882" grpId="0" autoUpdateAnimBg="0"/>
      <p:bldP spid="7988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AutoShape 2"/>
          <p:cNvSpPr>
            <a:spLocks noChangeArrowheads="1"/>
          </p:cNvSpPr>
          <p:nvPr/>
        </p:nvSpPr>
        <p:spPr bwMode="auto">
          <a:xfrm>
            <a:off x="395288" y="260350"/>
            <a:ext cx="2376487" cy="6477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CC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395288" y="333375"/>
            <a:ext cx="25209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3000" b="1" dirty="0" err="1"/>
              <a:t>Pairwork</a:t>
            </a:r>
            <a:r>
              <a:rPr lang="en-US" altLang="zh-CN" sz="3000" b="1" dirty="0"/>
              <a:t> 1 </a:t>
            </a:r>
            <a:endParaRPr lang="en-US" altLang="zh-CN" sz="3000" b="1" dirty="0"/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468313" y="1052513"/>
            <a:ext cx="8280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3000" b="1" dirty="0"/>
              <a:t>Make conversations about how </a:t>
            </a:r>
            <a:r>
              <a:rPr lang="en-US" altLang="zh-CN" sz="3000" b="1" dirty="0" err="1">
                <a:solidFill>
                  <a:srgbClr val="FF0000"/>
                </a:solidFill>
              </a:rPr>
              <a:t>Meiping</a:t>
            </a:r>
            <a:r>
              <a:rPr lang="en-US" altLang="zh-CN" sz="3000" b="1" dirty="0">
                <a:solidFill>
                  <a:srgbClr val="FF0000"/>
                </a:solidFill>
              </a:rPr>
              <a:t>, Peter, Tony</a:t>
            </a:r>
            <a:r>
              <a:rPr lang="en-US" altLang="zh-CN" sz="3000" b="1" dirty="0"/>
              <a:t> study for a test.</a:t>
            </a:r>
            <a:endParaRPr lang="en-US" altLang="zh-CN" sz="3000" b="1" dirty="0"/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611188" y="2347913"/>
            <a:ext cx="7345362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3000" b="1" dirty="0"/>
              <a:t>A: How does…study for a test?</a:t>
            </a:r>
            <a:endParaRPr lang="en-US" altLang="zh-CN" sz="3000" b="1" dirty="0"/>
          </a:p>
          <a:p>
            <a:pPr algn="l">
              <a:spcBef>
                <a:spcPct val="50000"/>
              </a:spcBef>
            </a:pPr>
            <a:r>
              <a:rPr lang="en-US" altLang="zh-CN" sz="3000" b="1" dirty="0"/>
              <a:t>B: She studies by…</a:t>
            </a:r>
            <a:endParaRPr lang="en-US" altLang="zh-CN" sz="3000" b="1" dirty="0"/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TIMING" val="|0.7|1.2|1.2"/>
</p:tagLst>
</file>

<file path=ppt/theme/theme1.xml><?xml version="1.0" encoding="utf-8"?>
<a:theme xmlns:a="http://schemas.openxmlformats.org/drawingml/2006/main" name="第一PPT模板网-WWW.1PPT.COM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3525</Words>
  <Application>WPS 演示</Application>
  <PresentationFormat>全屏显示(4:3)</PresentationFormat>
  <Paragraphs>205</Paragraphs>
  <Slides>19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4" baseType="lpstr">
      <vt:lpstr>Arial</vt:lpstr>
      <vt:lpstr>宋体</vt:lpstr>
      <vt:lpstr>Wingdings</vt:lpstr>
      <vt:lpstr>Calibri</vt:lpstr>
      <vt:lpstr>Times New Roman</vt:lpstr>
      <vt:lpstr>华文行楷</vt:lpstr>
      <vt:lpstr>微软雅黑</vt:lpstr>
      <vt:lpstr>楷体_GB2312</vt:lpstr>
      <vt:lpstr>新宋体</vt:lpstr>
      <vt:lpstr>Arial Narrow</vt:lpstr>
      <vt:lpstr>Arial Unicode MS</vt:lpstr>
      <vt:lpstr>Kingsoft Phonetic Plain</vt:lpstr>
      <vt:lpstr>Segoe Print</vt:lpstr>
      <vt:lpstr>Arial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creator>第一PPT模板网-WWW.1PPT.COM</dc:creator>
  <cp:keywords>第一PPT模板网-WWW.1PPT.COM</cp:keywords>
  <dc:subject>第一PPT模板网-WWW.1PPT.COM</dc:subject>
  <cp:lastModifiedBy>清菡</cp:lastModifiedBy>
  <cp:revision>4</cp:revision>
  <cp:lastPrinted>2113-01-01T00:00:00Z</cp:lastPrinted>
  <dcterms:created xsi:type="dcterms:W3CDTF">2113-01-01T00:00:00Z</dcterms:created>
  <dcterms:modified xsi:type="dcterms:W3CDTF">2019-10-17T08:43:43Z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2052-11.1.0.9058</vt:lpwstr>
  </property>
</Properties>
</file>